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64" r:id="rId2"/>
    <p:sldId id="257" r:id="rId3"/>
    <p:sldId id="265" r:id="rId4"/>
    <p:sldId id="266"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92">
          <p15:clr>
            <a:srgbClr val="A4A3A4"/>
          </p15:clr>
        </p15:guide>
        <p15:guide id="2" pos="460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6" autoAdjust="0"/>
    <p:restoredTop sz="93447" autoAdjust="0"/>
  </p:normalViewPr>
  <p:slideViewPr>
    <p:cSldViewPr snapToGrid="0" snapToObjects="1">
      <p:cViewPr varScale="1">
        <p:scale>
          <a:sx n="53" d="100"/>
          <a:sy n="53" d="100"/>
        </p:scale>
        <p:origin x="768" y="36"/>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jpeg>
</file>

<file path=ppt/media/image11.png>
</file>

<file path=ppt/media/image2.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71673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ruralindiaonline.org/articles/himalayan-poll-issue-my-way-not-the-highway/"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161B0A4-5B54-39EA-7C03-46891A03F882}"/>
              </a:ext>
            </a:extLst>
          </p:cNvPr>
          <p:cNvPicPr>
            <a:picLocks noChangeAspect="1"/>
          </p:cNvPicPr>
          <p:nvPr/>
        </p:nvPicPr>
        <p:blipFill>
          <a:blip r:embed="rId2"/>
          <a:stretch>
            <a:fillRect/>
          </a:stretch>
        </p:blipFill>
        <p:spPr>
          <a:xfrm>
            <a:off x="0" y="0"/>
            <a:ext cx="14630400" cy="8229600"/>
          </a:xfrm>
          <a:prstGeom prst="rect">
            <a:avLst/>
          </a:prstGeom>
        </p:spPr>
      </p:pic>
      <p:pic>
        <p:nvPicPr>
          <p:cNvPr id="6" name="Picture 5">
            <a:extLst>
              <a:ext uri="{FF2B5EF4-FFF2-40B4-BE49-F238E27FC236}">
                <a16:creationId xmlns:a16="http://schemas.microsoft.com/office/drawing/2014/main" id="{9F74F921-77C4-445D-6EF1-46EE1F5B4FD4}"/>
              </a:ext>
            </a:extLst>
          </p:cNvPr>
          <p:cNvPicPr>
            <a:picLocks noChangeAspect="1"/>
          </p:cNvPicPr>
          <p:nvPr/>
        </p:nvPicPr>
        <p:blipFill>
          <a:blip r:embed="rId3"/>
          <a:stretch>
            <a:fillRect/>
          </a:stretch>
        </p:blipFill>
        <p:spPr>
          <a:xfrm>
            <a:off x="0" y="0"/>
            <a:ext cx="14630400" cy="8229600"/>
          </a:xfrm>
          <a:prstGeom prst="rect">
            <a:avLst/>
          </a:prstGeom>
        </p:spPr>
      </p:pic>
      <p:sp>
        <p:nvSpPr>
          <p:cNvPr id="8" name="TextBox 7">
            <a:extLst>
              <a:ext uri="{FF2B5EF4-FFF2-40B4-BE49-F238E27FC236}">
                <a16:creationId xmlns:a16="http://schemas.microsoft.com/office/drawing/2014/main" id="{233E50B0-FB23-C1F6-6169-2BF7CD90199E}"/>
              </a:ext>
            </a:extLst>
          </p:cNvPr>
          <p:cNvSpPr txBox="1"/>
          <p:nvPr/>
        </p:nvSpPr>
        <p:spPr>
          <a:xfrm>
            <a:off x="0" y="96253"/>
            <a:ext cx="7531768" cy="3416320"/>
          </a:xfrm>
          <a:prstGeom prst="rect">
            <a:avLst/>
          </a:prstGeom>
          <a:noFill/>
        </p:spPr>
        <p:txBody>
          <a:bodyPr wrap="square">
            <a:spAutoFit/>
          </a:bodyPr>
          <a:lstStyle/>
          <a:p>
            <a:r>
              <a:rPr lang="en-GB" sz="5400" dirty="0"/>
              <a:t>ANY SOFTWARE TOOL TO TACKLE PROBLEMS SPECIFIC TO UTTARAKHAND</a:t>
            </a:r>
            <a:endParaRPr lang="en-IN" sz="5400" dirty="0"/>
          </a:p>
        </p:txBody>
      </p:sp>
      <p:sp>
        <p:nvSpPr>
          <p:cNvPr id="11" name="TextBox 10">
            <a:extLst>
              <a:ext uri="{FF2B5EF4-FFF2-40B4-BE49-F238E27FC236}">
                <a16:creationId xmlns:a16="http://schemas.microsoft.com/office/drawing/2014/main" id="{96D2EDA5-9675-718D-C42A-C82DD4F863F6}"/>
              </a:ext>
            </a:extLst>
          </p:cNvPr>
          <p:cNvSpPr txBox="1"/>
          <p:nvPr/>
        </p:nvSpPr>
        <p:spPr>
          <a:xfrm>
            <a:off x="830179" y="5979693"/>
            <a:ext cx="3729789" cy="1723549"/>
          </a:xfrm>
          <a:prstGeom prst="rect">
            <a:avLst/>
          </a:prstGeom>
          <a:noFill/>
        </p:spPr>
        <p:txBody>
          <a:bodyPr wrap="square" rtlCol="0">
            <a:spAutoFit/>
          </a:bodyPr>
          <a:lstStyle/>
          <a:p>
            <a:r>
              <a:rPr lang="en-US" sz="4400" dirty="0">
                <a:solidFill>
                  <a:srgbClr val="FFFFFF"/>
                </a:solidFill>
                <a:effectLst>
                  <a:outerShdw blurRad="38100" dist="38100" dir="2700000" algn="tl">
                    <a:srgbClr val="000000">
                      <a:alpha val="43137"/>
                    </a:srgbClr>
                  </a:outerShdw>
                </a:effectLst>
              </a:rPr>
              <a:t>Presenter-</a:t>
            </a:r>
          </a:p>
          <a:p>
            <a:r>
              <a:rPr lang="en-US" sz="4400" dirty="0">
                <a:solidFill>
                  <a:srgbClr val="FFFFFF"/>
                </a:solidFill>
                <a:effectLst>
                  <a:outerShdw blurRad="38100" dist="38100" dir="2700000" algn="tl">
                    <a:srgbClr val="000000">
                      <a:alpha val="43137"/>
                    </a:srgbClr>
                  </a:outerShdw>
                </a:effectLst>
              </a:rPr>
              <a:t>Vaishnavi</a:t>
            </a:r>
          </a:p>
          <a:p>
            <a:endParaRPr lang="en-IN" dirty="0"/>
          </a:p>
        </p:txBody>
      </p:sp>
      <p:sp>
        <p:nvSpPr>
          <p:cNvPr id="3" name="TextBox 2">
            <a:extLst>
              <a:ext uri="{FF2B5EF4-FFF2-40B4-BE49-F238E27FC236}">
                <a16:creationId xmlns:a16="http://schemas.microsoft.com/office/drawing/2014/main" id="{00ADBE2B-7CD4-1614-E1F9-C73753EB5093}"/>
              </a:ext>
            </a:extLst>
          </p:cNvPr>
          <p:cNvSpPr txBox="1"/>
          <p:nvPr/>
        </p:nvSpPr>
        <p:spPr>
          <a:xfrm>
            <a:off x="3413960" y="3478541"/>
            <a:ext cx="7477626" cy="1200329"/>
          </a:xfrm>
          <a:prstGeom prst="rect">
            <a:avLst/>
          </a:prstGeom>
          <a:noFill/>
        </p:spPr>
        <p:txBody>
          <a:bodyPr wrap="square">
            <a:spAutoFit/>
          </a:bodyPr>
          <a:lstStyle/>
          <a:p>
            <a:br>
              <a:rPr lang="en-IN" dirty="0"/>
            </a:br>
            <a:endParaRPr lang="en-IN" dirty="0">
              <a:effectLst/>
            </a:endParaRPr>
          </a:p>
          <a:p>
            <a:br>
              <a:rPr lang="en-IN" b="0" i="0" dirty="0">
                <a:solidFill>
                  <a:srgbClr val="252423"/>
                </a:solidFill>
                <a:effectLst/>
                <a:latin typeface="-apple-system"/>
              </a:rPr>
            </a:br>
            <a:endParaRPr lang="en-IN" dirty="0"/>
          </a:p>
        </p:txBody>
      </p:sp>
    </p:spTree>
    <p:extLst>
      <p:ext uri="{BB962C8B-B14F-4D97-AF65-F5344CB8AC3E}">
        <p14:creationId xmlns:p14="http://schemas.microsoft.com/office/powerpoint/2010/main" val="28114372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31505"/>
          </a:xfrm>
          <a:prstGeom prst="rect">
            <a:avLst/>
          </a:prstGeom>
          <a:solidFill>
            <a:srgbClr val="241631"/>
          </a:solidFill>
          <a:ln/>
        </p:spPr>
        <p:txBody>
          <a:bodyPr/>
          <a:lstStyle/>
          <a:p>
            <a:endParaRPr lang="en-IN"/>
          </a:p>
        </p:txBody>
      </p:sp>
      <p:pic>
        <p:nvPicPr>
          <p:cNvPr id="4" name="Image 0"/>
          <p:cNvPicPr>
            <a:picLocks noChangeAspect="1"/>
          </p:cNvPicPr>
          <p:nvPr/>
        </p:nvPicPr>
        <p:blipFill>
          <a:blip r:embed="rId3">
            <a:extLst>
              <a:ext uri="{837473B0-CC2E-450A-ABE3-18F120FF3D39}">
                <a1611:picAttrSrcUrl xmlns:a1611="http://schemas.microsoft.com/office/drawing/2016/11/main" r:id="rId4"/>
              </a:ext>
            </a:extLst>
          </a:blip>
          <a:srcRect/>
          <a:stretch/>
        </p:blipFill>
        <p:spPr>
          <a:xfrm>
            <a:off x="0" y="2592644"/>
            <a:ext cx="4292560" cy="3873699"/>
          </a:xfrm>
          <a:prstGeom prst="rect">
            <a:avLst/>
          </a:prstGeom>
        </p:spPr>
      </p:pic>
      <p:sp>
        <p:nvSpPr>
          <p:cNvPr id="5" name="Text 2"/>
          <p:cNvSpPr/>
          <p:nvPr/>
        </p:nvSpPr>
        <p:spPr>
          <a:xfrm>
            <a:off x="4450437" y="581382"/>
            <a:ext cx="9387126" cy="1321594"/>
          </a:xfrm>
          <a:prstGeom prst="rect">
            <a:avLst/>
          </a:prstGeom>
          <a:noFill/>
          <a:ln/>
        </p:spPr>
        <p:txBody>
          <a:bodyPr wrap="square" rtlCol="0" anchor="t"/>
          <a:lstStyle/>
          <a:p>
            <a:pPr marL="0" indent="0">
              <a:lnSpc>
                <a:spcPts val="5203"/>
              </a:lnSpc>
              <a:buNone/>
            </a:pPr>
            <a:r>
              <a:rPr lang="en-US" sz="4162" b="1" dirty="0">
                <a:solidFill>
                  <a:srgbClr val="FF726D"/>
                </a:solidFill>
                <a:latin typeface="Inconsolata" pitchFamily="34" charset="0"/>
                <a:ea typeface="Inconsolata" pitchFamily="34" charset="-122"/>
                <a:cs typeface="Inconsolata" pitchFamily="34" charset="-120"/>
              </a:rPr>
              <a:t>Background: Migration Issue in Uttarakhand</a:t>
            </a:r>
            <a:endParaRPr lang="en-US" sz="4162" dirty="0"/>
          </a:p>
        </p:txBody>
      </p:sp>
      <p:sp>
        <p:nvSpPr>
          <p:cNvPr id="6" name="Shape 3"/>
          <p:cNvSpPr/>
          <p:nvPr/>
        </p:nvSpPr>
        <p:spPr>
          <a:xfrm>
            <a:off x="4754404" y="2220039"/>
            <a:ext cx="26313" cy="5430083"/>
          </a:xfrm>
          <a:prstGeom prst="rect">
            <a:avLst/>
          </a:prstGeom>
          <a:solidFill>
            <a:srgbClr val="FF6680"/>
          </a:solidFill>
          <a:ln/>
        </p:spPr>
        <p:txBody>
          <a:bodyPr/>
          <a:lstStyle/>
          <a:p>
            <a:endParaRPr lang="en-IN"/>
          </a:p>
        </p:txBody>
      </p:sp>
      <p:sp>
        <p:nvSpPr>
          <p:cNvPr id="7" name="Shape 4"/>
          <p:cNvSpPr/>
          <p:nvPr/>
        </p:nvSpPr>
        <p:spPr>
          <a:xfrm>
            <a:off x="5005328" y="2609790"/>
            <a:ext cx="739973" cy="26313"/>
          </a:xfrm>
          <a:prstGeom prst="rect">
            <a:avLst/>
          </a:prstGeom>
          <a:solidFill>
            <a:srgbClr val="FF6680"/>
          </a:solidFill>
          <a:ln/>
        </p:spPr>
        <p:txBody>
          <a:bodyPr/>
          <a:lstStyle/>
          <a:p>
            <a:endParaRPr lang="en-IN"/>
          </a:p>
        </p:txBody>
      </p:sp>
      <p:sp>
        <p:nvSpPr>
          <p:cNvPr id="8" name="Shape 5"/>
          <p:cNvSpPr/>
          <p:nvPr/>
        </p:nvSpPr>
        <p:spPr>
          <a:xfrm>
            <a:off x="4529673" y="2385179"/>
            <a:ext cx="475655" cy="475655"/>
          </a:xfrm>
          <a:prstGeom prst="roundRect">
            <a:avLst>
              <a:gd name="adj" fmla="val 13335"/>
            </a:avLst>
          </a:prstGeom>
          <a:solidFill>
            <a:srgbClr val="382748"/>
          </a:solidFill>
          <a:ln/>
        </p:spPr>
        <p:txBody>
          <a:bodyPr/>
          <a:lstStyle/>
          <a:p>
            <a:endParaRPr lang="en-IN"/>
          </a:p>
        </p:txBody>
      </p:sp>
      <p:sp>
        <p:nvSpPr>
          <p:cNvPr id="9" name="Text 6"/>
          <p:cNvSpPr/>
          <p:nvPr/>
        </p:nvSpPr>
        <p:spPr>
          <a:xfrm>
            <a:off x="4687431" y="2424708"/>
            <a:ext cx="160020" cy="396478"/>
          </a:xfrm>
          <a:prstGeom prst="rect">
            <a:avLst/>
          </a:prstGeom>
          <a:noFill/>
          <a:ln/>
        </p:spPr>
        <p:txBody>
          <a:bodyPr wrap="none" rtlCol="0" anchor="t"/>
          <a:lstStyle/>
          <a:p>
            <a:pPr marL="0" indent="0" algn="ctr">
              <a:lnSpc>
                <a:spcPts val="3122"/>
              </a:lnSpc>
              <a:buNone/>
            </a:pPr>
            <a:r>
              <a:rPr lang="en-US" sz="2497" b="1" dirty="0">
                <a:solidFill>
                  <a:srgbClr val="FF726D"/>
                </a:solidFill>
                <a:latin typeface="Inconsolata" pitchFamily="34" charset="0"/>
                <a:ea typeface="Inconsolata" pitchFamily="34" charset="-122"/>
                <a:cs typeface="Inconsolata" pitchFamily="34" charset="-120"/>
              </a:rPr>
              <a:t>1</a:t>
            </a:r>
            <a:endParaRPr lang="en-US" sz="2497" dirty="0"/>
          </a:p>
        </p:txBody>
      </p:sp>
      <p:sp>
        <p:nvSpPr>
          <p:cNvPr id="10" name="Text 7"/>
          <p:cNvSpPr/>
          <p:nvPr/>
        </p:nvSpPr>
        <p:spPr>
          <a:xfrm>
            <a:off x="5930265" y="2431375"/>
            <a:ext cx="2114312" cy="330398"/>
          </a:xfrm>
          <a:prstGeom prst="rect">
            <a:avLst/>
          </a:prstGeom>
          <a:noFill/>
          <a:ln/>
        </p:spPr>
        <p:txBody>
          <a:bodyPr wrap="none" rtlCol="0" anchor="t"/>
          <a:lstStyle/>
          <a:p>
            <a:pPr marL="0" indent="0" algn="l">
              <a:lnSpc>
                <a:spcPts val="2601"/>
              </a:lnSpc>
              <a:buNone/>
            </a:pPr>
            <a:r>
              <a:rPr lang="en-US" sz="2081" b="1" dirty="0">
                <a:solidFill>
                  <a:srgbClr val="FF726D"/>
                </a:solidFill>
                <a:latin typeface="Inconsolata" pitchFamily="34" charset="0"/>
                <a:ea typeface="Inconsolata" pitchFamily="34" charset="-122"/>
                <a:cs typeface="Inconsolata" pitchFamily="34" charset="-120"/>
              </a:rPr>
              <a:t>Migration Issue</a:t>
            </a:r>
            <a:endParaRPr lang="en-US" sz="2081" dirty="0"/>
          </a:p>
        </p:txBody>
      </p:sp>
      <p:sp>
        <p:nvSpPr>
          <p:cNvPr id="11" name="Text 8"/>
          <p:cNvSpPr/>
          <p:nvPr/>
        </p:nvSpPr>
        <p:spPr>
          <a:xfrm>
            <a:off x="5930265" y="2888575"/>
            <a:ext cx="7907298" cy="676513"/>
          </a:xfrm>
          <a:prstGeom prst="rect">
            <a:avLst/>
          </a:prstGeom>
          <a:noFill/>
          <a:ln/>
        </p:spPr>
        <p:txBody>
          <a:bodyPr wrap="square" rtlCol="0" anchor="t"/>
          <a:lstStyle/>
          <a:p>
            <a:pPr marL="0" indent="0" algn="l">
              <a:lnSpc>
                <a:spcPts val="2664"/>
              </a:lnSpc>
              <a:buNone/>
            </a:pPr>
            <a:r>
              <a:rPr lang="en-US" sz="1665" dirty="0">
                <a:solidFill>
                  <a:srgbClr val="DAD1E6"/>
                </a:solidFill>
                <a:latin typeface="Fira Sans" pitchFamily="34" charset="0"/>
                <a:ea typeface="Fira Sans" pitchFamily="34" charset="-122"/>
                <a:cs typeface="Fira Sans" pitchFamily="34" charset="-120"/>
              </a:rPr>
              <a:t>Migration has been a significant issue in Uttarakhand, primarily driven by economic factors and limited employment opportunities in the region.</a:t>
            </a:r>
            <a:endParaRPr lang="en-US" sz="1665" dirty="0"/>
          </a:p>
        </p:txBody>
      </p:sp>
      <p:sp>
        <p:nvSpPr>
          <p:cNvPr id="12" name="Shape 9"/>
          <p:cNvSpPr/>
          <p:nvPr/>
        </p:nvSpPr>
        <p:spPr>
          <a:xfrm>
            <a:off x="5005328" y="4377511"/>
            <a:ext cx="739973" cy="26313"/>
          </a:xfrm>
          <a:prstGeom prst="rect">
            <a:avLst/>
          </a:prstGeom>
          <a:solidFill>
            <a:srgbClr val="FF6680"/>
          </a:solidFill>
          <a:ln/>
        </p:spPr>
        <p:txBody>
          <a:bodyPr/>
          <a:lstStyle/>
          <a:p>
            <a:endParaRPr lang="en-IN"/>
          </a:p>
        </p:txBody>
      </p:sp>
      <p:sp>
        <p:nvSpPr>
          <p:cNvPr id="13" name="Shape 10"/>
          <p:cNvSpPr/>
          <p:nvPr/>
        </p:nvSpPr>
        <p:spPr>
          <a:xfrm>
            <a:off x="4529673" y="4152900"/>
            <a:ext cx="475655" cy="475655"/>
          </a:xfrm>
          <a:prstGeom prst="roundRect">
            <a:avLst>
              <a:gd name="adj" fmla="val 13335"/>
            </a:avLst>
          </a:prstGeom>
          <a:solidFill>
            <a:srgbClr val="382748"/>
          </a:solidFill>
          <a:ln/>
        </p:spPr>
        <p:txBody>
          <a:bodyPr/>
          <a:lstStyle/>
          <a:p>
            <a:endParaRPr lang="en-IN"/>
          </a:p>
        </p:txBody>
      </p:sp>
      <p:sp>
        <p:nvSpPr>
          <p:cNvPr id="14" name="Text 11"/>
          <p:cNvSpPr/>
          <p:nvPr/>
        </p:nvSpPr>
        <p:spPr>
          <a:xfrm>
            <a:off x="4687431" y="4192429"/>
            <a:ext cx="160020" cy="396478"/>
          </a:xfrm>
          <a:prstGeom prst="rect">
            <a:avLst/>
          </a:prstGeom>
          <a:noFill/>
          <a:ln/>
        </p:spPr>
        <p:txBody>
          <a:bodyPr wrap="none" rtlCol="0" anchor="t"/>
          <a:lstStyle/>
          <a:p>
            <a:pPr marL="0" indent="0" algn="ctr">
              <a:lnSpc>
                <a:spcPts val="3122"/>
              </a:lnSpc>
              <a:buNone/>
            </a:pPr>
            <a:r>
              <a:rPr lang="en-US" sz="2497" b="1" dirty="0">
                <a:solidFill>
                  <a:srgbClr val="FF726D"/>
                </a:solidFill>
                <a:latin typeface="Inconsolata" pitchFamily="34" charset="0"/>
                <a:ea typeface="Inconsolata" pitchFamily="34" charset="-122"/>
                <a:cs typeface="Inconsolata" pitchFamily="34" charset="-120"/>
              </a:rPr>
              <a:t>2</a:t>
            </a:r>
            <a:endParaRPr lang="en-US" sz="2497" dirty="0"/>
          </a:p>
        </p:txBody>
      </p:sp>
      <p:sp>
        <p:nvSpPr>
          <p:cNvPr id="15" name="Text 12"/>
          <p:cNvSpPr/>
          <p:nvPr/>
        </p:nvSpPr>
        <p:spPr>
          <a:xfrm>
            <a:off x="5930265" y="4199096"/>
            <a:ext cx="2114312" cy="330398"/>
          </a:xfrm>
          <a:prstGeom prst="rect">
            <a:avLst/>
          </a:prstGeom>
          <a:noFill/>
          <a:ln/>
        </p:spPr>
        <p:txBody>
          <a:bodyPr wrap="none" rtlCol="0" anchor="t"/>
          <a:lstStyle/>
          <a:p>
            <a:pPr marL="0" indent="0" algn="l">
              <a:lnSpc>
                <a:spcPts val="2601"/>
              </a:lnSpc>
              <a:buNone/>
            </a:pPr>
            <a:r>
              <a:rPr lang="en-US" sz="2081" b="1" dirty="0">
                <a:solidFill>
                  <a:srgbClr val="FF726D"/>
                </a:solidFill>
                <a:latin typeface="Inconsolata" pitchFamily="34" charset="0"/>
                <a:ea typeface="Inconsolata" pitchFamily="34" charset="-122"/>
                <a:cs typeface="Inconsolata" pitchFamily="34" charset="-120"/>
              </a:rPr>
              <a:t>Challenges</a:t>
            </a:r>
            <a:endParaRPr lang="en-US" sz="2081" dirty="0"/>
          </a:p>
        </p:txBody>
      </p:sp>
      <p:sp>
        <p:nvSpPr>
          <p:cNvPr id="16" name="Text 13"/>
          <p:cNvSpPr/>
          <p:nvPr/>
        </p:nvSpPr>
        <p:spPr>
          <a:xfrm>
            <a:off x="5930265" y="4656296"/>
            <a:ext cx="7907298" cy="1014770"/>
          </a:xfrm>
          <a:prstGeom prst="rect">
            <a:avLst/>
          </a:prstGeom>
          <a:noFill/>
          <a:ln/>
        </p:spPr>
        <p:txBody>
          <a:bodyPr wrap="square" rtlCol="0" anchor="t"/>
          <a:lstStyle/>
          <a:p>
            <a:pPr marL="0" indent="0" algn="l">
              <a:lnSpc>
                <a:spcPts val="2664"/>
              </a:lnSpc>
              <a:buNone/>
            </a:pPr>
            <a:r>
              <a:rPr lang="en-US" sz="1665" dirty="0">
                <a:solidFill>
                  <a:srgbClr val="DAD1E6"/>
                </a:solidFill>
                <a:latin typeface="Fira Sans" pitchFamily="34" charset="0"/>
                <a:ea typeface="Fira Sans" pitchFamily="34" charset="-122"/>
                <a:cs typeface="Fira Sans" pitchFamily="34" charset="-120"/>
              </a:rPr>
              <a:t>The hilly terrain and dependence on agriculture have contributed to challenges in sustaining local economies, prompting individuals to seek opportunities elsewhere.</a:t>
            </a:r>
            <a:endParaRPr lang="en-US" sz="1665" dirty="0"/>
          </a:p>
        </p:txBody>
      </p:sp>
      <p:sp>
        <p:nvSpPr>
          <p:cNvPr id="17" name="Shape 14"/>
          <p:cNvSpPr/>
          <p:nvPr/>
        </p:nvSpPr>
        <p:spPr>
          <a:xfrm>
            <a:off x="5005328" y="6483489"/>
            <a:ext cx="739973" cy="26313"/>
          </a:xfrm>
          <a:prstGeom prst="rect">
            <a:avLst/>
          </a:prstGeom>
          <a:solidFill>
            <a:srgbClr val="FF6680"/>
          </a:solidFill>
          <a:ln/>
        </p:spPr>
        <p:txBody>
          <a:bodyPr/>
          <a:lstStyle/>
          <a:p>
            <a:endParaRPr lang="en-IN"/>
          </a:p>
        </p:txBody>
      </p:sp>
      <p:sp>
        <p:nvSpPr>
          <p:cNvPr id="18" name="Shape 15"/>
          <p:cNvSpPr/>
          <p:nvPr/>
        </p:nvSpPr>
        <p:spPr>
          <a:xfrm>
            <a:off x="4529673" y="6258878"/>
            <a:ext cx="475655" cy="475655"/>
          </a:xfrm>
          <a:prstGeom prst="roundRect">
            <a:avLst>
              <a:gd name="adj" fmla="val 13335"/>
            </a:avLst>
          </a:prstGeom>
          <a:solidFill>
            <a:srgbClr val="382748"/>
          </a:solidFill>
          <a:ln/>
        </p:spPr>
        <p:txBody>
          <a:bodyPr/>
          <a:lstStyle/>
          <a:p>
            <a:endParaRPr lang="en-IN"/>
          </a:p>
        </p:txBody>
      </p:sp>
      <p:sp>
        <p:nvSpPr>
          <p:cNvPr id="19" name="Text 16"/>
          <p:cNvSpPr/>
          <p:nvPr/>
        </p:nvSpPr>
        <p:spPr>
          <a:xfrm>
            <a:off x="4687431" y="6298406"/>
            <a:ext cx="160020" cy="396478"/>
          </a:xfrm>
          <a:prstGeom prst="rect">
            <a:avLst/>
          </a:prstGeom>
          <a:noFill/>
          <a:ln/>
        </p:spPr>
        <p:txBody>
          <a:bodyPr wrap="none" rtlCol="0" anchor="t"/>
          <a:lstStyle/>
          <a:p>
            <a:pPr marL="0" indent="0" algn="ctr">
              <a:lnSpc>
                <a:spcPts val="3122"/>
              </a:lnSpc>
              <a:buNone/>
            </a:pPr>
            <a:r>
              <a:rPr lang="en-US" sz="2497" b="1" dirty="0">
                <a:solidFill>
                  <a:srgbClr val="FF726D"/>
                </a:solidFill>
                <a:latin typeface="Inconsolata" pitchFamily="34" charset="0"/>
                <a:ea typeface="Inconsolata" pitchFamily="34" charset="-122"/>
                <a:cs typeface="Inconsolata" pitchFamily="34" charset="-120"/>
              </a:rPr>
              <a:t>3</a:t>
            </a:r>
            <a:endParaRPr lang="en-US" sz="2497" dirty="0"/>
          </a:p>
        </p:txBody>
      </p:sp>
      <p:sp>
        <p:nvSpPr>
          <p:cNvPr id="20" name="Text 17"/>
          <p:cNvSpPr/>
          <p:nvPr/>
        </p:nvSpPr>
        <p:spPr>
          <a:xfrm>
            <a:off x="5930265" y="6305074"/>
            <a:ext cx="2114312" cy="330398"/>
          </a:xfrm>
          <a:prstGeom prst="rect">
            <a:avLst/>
          </a:prstGeom>
          <a:noFill/>
          <a:ln/>
        </p:spPr>
        <p:txBody>
          <a:bodyPr wrap="none" rtlCol="0" anchor="t"/>
          <a:lstStyle/>
          <a:p>
            <a:pPr marL="0" indent="0" algn="l">
              <a:lnSpc>
                <a:spcPts val="2601"/>
              </a:lnSpc>
              <a:buNone/>
            </a:pPr>
            <a:r>
              <a:rPr lang="en-US" sz="2081" b="1" dirty="0">
                <a:solidFill>
                  <a:srgbClr val="FF726D"/>
                </a:solidFill>
                <a:latin typeface="Inconsolata" pitchFamily="34" charset="0"/>
                <a:ea typeface="Inconsolata" pitchFamily="34" charset="-122"/>
                <a:cs typeface="Inconsolata" pitchFamily="34" charset="-120"/>
              </a:rPr>
              <a:t>Impact</a:t>
            </a:r>
            <a:endParaRPr lang="en-US" sz="2081" dirty="0"/>
          </a:p>
        </p:txBody>
      </p:sp>
      <p:sp>
        <p:nvSpPr>
          <p:cNvPr id="21" name="Text 18"/>
          <p:cNvSpPr/>
          <p:nvPr/>
        </p:nvSpPr>
        <p:spPr>
          <a:xfrm>
            <a:off x="5930265" y="6762274"/>
            <a:ext cx="7907298" cy="676513"/>
          </a:xfrm>
          <a:prstGeom prst="rect">
            <a:avLst/>
          </a:prstGeom>
          <a:noFill/>
          <a:ln/>
        </p:spPr>
        <p:txBody>
          <a:bodyPr wrap="square" rtlCol="0" anchor="t"/>
          <a:lstStyle/>
          <a:p>
            <a:pPr marL="0" indent="0" algn="l">
              <a:lnSpc>
                <a:spcPts val="2664"/>
              </a:lnSpc>
              <a:buNone/>
            </a:pPr>
            <a:r>
              <a:rPr lang="en-US" sz="1665" dirty="0">
                <a:solidFill>
                  <a:srgbClr val="DAD1E6"/>
                </a:solidFill>
                <a:latin typeface="Fira Sans" pitchFamily="34" charset="0"/>
                <a:ea typeface="Fira Sans" pitchFamily="34" charset="-122"/>
                <a:cs typeface="Fira Sans" pitchFamily="34" charset="-120"/>
              </a:rPr>
              <a:t>Factors such as seasonal employment, inadequate infrastructure, and the impact of natural disasters have intensified the migration trend.</a:t>
            </a:r>
            <a:endParaRPr lang="en-US" sz="1665"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828" y="0"/>
            <a:ext cx="14626743" cy="822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26" name="Picture 2" descr="16 Dishes From Uttarakhand Cuisine That You Can’t Miss In 2023!">
            <a:extLst>
              <a:ext uri="{FF2B5EF4-FFF2-40B4-BE49-F238E27FC236}">
                <a16:creationId xmlns:a16="http://schemas.microsoft.com/office/drawing/2014/main" id="{6A23E469-FB1D-6D43-A79E-BB64A03BD8A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899"/>
          <a:stretch/>
        </p:blipFill>
        <p:spPr bwMode="auto">
          <a:xfrm>
            <a:off x="-84202" y="1538"/>
            <a:ext cx="14726633" cy="822806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1168CEA-8373-089E-4A92-866549220EBC}"/>
              </a:ext>
            </a:extLst>
          </p:cNvPr>
          <p:cNvSpPr txBox="1"/>
          <p:nvPr/>
        </p:nvSpPr>
        <p:spPr>
          <a:xfrm>
            <a:off x="264694" y="1538"/>
            <a:ext cx="7435516" cy="797654"/>
          </a:xfrm>
          <a:prstGeom prst="rect">
            <a:avLst/>
          </a:prstGeom>
          <a:noFill/>
        </p:spPr>
        <p:txBody>
          <a:bodyPr wrap="square">
            <a:spAutoFit/>
          </a:bodyPr>
          <a:lstStyle/>
          <a:p>
            <a:pPr marL="0" indent="0">
              <a:lnSpc>
                <a:spcPts val="5468"/>
              </a:lnSpc>
              <a:buNone/>
            </a:pPr>
            <a:r>
              <a:rPr lang="en-US" sz="4800" b="1" dirty="0">
                <a:solidFill>
                  <a:schemeClr val="bg1"/>
                </a:solidFill>
                <a:latin typeface="Inconsolata" pitchFamily="34" charset="0"/>
                <a:ea typeface="Inconsolata" pitchFamily="34" charset="-122"/>
                <a:cs typeface="Inconsolata" pitchFamily="34" charset="-120"/>
              </a:rPr>
              <a:t>Objectives:</a:t>
            </a:r>
            <a:endParaRPr lang="en-US" sz="4800" dirty="0">
              <a:solidFill>
                <a:schemeClr val="bg1"/>
              </a:solidFill>
            </a:endParaRPr>
          </a:p>
        </p:txBody>
      </p:sp>
      <p:sp>
        <p:nvSpPr>
          <p:cNvPr id="8" name="TextBox 7">
            <a:extLst>
              <a:ext uri="{FF2B5EF4-FFF2-40B4-BE49-F238E27FC236}">
                <a16:creationId xmlns:a16="http://schemas.microsoft.com/office/drawing/2014/main" id="{27C231A3-C353-27AB-759C-D5622D3DA708}"/>
              </a:ext>
            </a:extLst>
          </p:cNvPr>
          <p:cNvSpPr txBox="1"/>
          <p:nvPr/>
        </p:nvSpPr>
        <p:spPr>
          <a:xfrm>
            <a:off x="1828" y="1540075"/>
            <a:ext cx="7483642" cy="438582"/>
          </a:xfrm>
          <a:prstGeom prst="rect">
            <a:avLst/>
          </a:prstGeom>
          <a:noFill/>
        </p:spPr>
        <p:txBody>
          <a:bodyPr wrap="square">
            <a:spAutoFit/>
          </a:bodyPr>
          <a:lstStyle/>
          <a:p>
            <a:pPr marL="342900" indent="-342900">
              <a:lnSpc>
                <a:spcPts val="2734"/>
              </a:lnSpc>
              <a:buFont typeface="Wingdings" panose="05000000000000000000" pitchFamily="2" charset="2"/>
              <a:buChar char="q"/>
            </a:pPr>
            <a:r>
              <a:rPr lang="en-US" sz="2400" b="1" dirty="0">
                <a:solidFill>
                  <a:schemeClr val="accent5">
                    <a:lumMod val="20000"/>
                    <a:lumOff val="80000"/>
                  </a:schemeClr>
                </a:solidFill>
                <a:highlight>
                  <a:srgbClr val="808000"/>
                </a:highlight>
                <a:latin typeface="Inconsolata" pitchFamily="34" charset="0"/>
                <a:ea typeface="Inconsolata" pitchFamily="34" charset="-122"/>
                <a:cs typeface="Inconsolata" pitchFamily="34" charset="-120"/>
              </a:rPr>
              <a:t>Empowering Local Businesses</a:t>
            </a:r>
            <a:endParaRPr lang="en-US" sz="2400" b="1" dirty="0">
              <a:solidFill>
                <a:schemeClr val="accent5">
                  <a:lumMod val="20000"/>
                  <a:lumOff val="80000"/>
                </a:schemeClr>
              </a:solidFill>
              <a:highlight>
                <a:srgbClr val="808000"/>
              </a:highlight>
            </a:endParaRPr>
          </a:p>
        </p:txBody>
      </p:sp>
      <p:sp>
        <p:nvSpPr>
          <p:cNvPr id="15" name="TextBox 14">
            <a:extLst>
              <a:ext uri="{FF2B5EF4-FFF2-40B4-BE49-F238E27FC236}">
                <a16:creationId xmlns:a16="http://schemas.microsoft.com/office/drawing/2014/main" id="{93DA8140-6DE8-DB31-9C23-67CB9848F6FF}"/>
              </a:ext>
            </a:extLst>
          </p:cNvPr>
          <p:cNvSpPr txBox="1"/>
          <p:nvPr/>
        </p:nvSpPr>
        <p:spPr>
          <a:xfrm>
            <a:off x="1828" y="1938799"/>
            <a:ext cx="5979695" cy="788614"/>
          </a:xfrm>
          <a:prstGeom prst="rect">
            <a:avLst/>
          </a:prstGeom>
          <a:noFill/>
        </p:spPr>
        <p:txBody>
          <a:bodyPr wrap="square">
            <a:spAutoFit/>
          </a:bodyPr>
          <a:lstStyle/>
          <a:p>
            <a:pPr marL="0" indent="0">
              <a:lnSpc>
                <a:spcPts val="2799"/>
              </a:lnSpc>
              <a:buNone/>
            </a:pPr>
            <a:r>
              <a:rPr lang="en-US" sz="2000" dirty="0">
                <a:solidFill>
                  <a:srgbClr val="DAD1E6"/>
                </a:solidFill>
                <a:highlight>
                  <a:srgbClr val="008080"/>
                </a:highlight>
                <a:latin typeface="Fira Sans" pitchFamily="34" charset="0"/>
                <a:ea typeface="Fira Sans" pitchFamily="34" charset="-122"/>
                <a:cs typeface="Fira Sans" pitchFamily="34" charset="-120"/>
              </a:rPr>
              <a:t>Provide a platform for local businesses and </a:t>
            </a:r>
          </a:p>
          <a:p>
            <a:pPr marL="0" indent="0">
              <a:lnSpc>
                <a:spcPts val="2799"/>
              </a:lnSpc>
              <a:buNone/>
            </a:pPr>
            <a:r>
              <a:rPr lang="en-US" sz="2000" dirty="0">
                <a:solidFill>
                  <a:srgbClr val="DAD1E6"/>
                </a:solidFill>
                <a:highlight>
                  <a:srgbClr val="008080"/>
                </a:highlight>
                <a:latin typeface="Fira Sans" pitchFamily="34" charset="0"/>
                <a:ea typeface="Fira Sans" pitchFamily="34" charset="-122"/>
                <a:cs typeface="Fira Sans" pitchFamily="34" charset="-120"/>
              </a:rPr>
              <a:t>artisans to showcase and sell their products</a:t>
            </a:r>
            <a:r>
              <a:rPr lang="en-US" sz="2000" dirty="0">
                <a:solidFill>
                  <a:srgbClr val="DAD1E6"/>
                </a:solidFill>
                <a:latin typeface="Fira Sans" pitchFamily="34" charset="0"/>
                <a:ea typeface="Fira Sans" pitchFamily="34" charset="-122"/>
                <a:cs typeface="Fira Sans" pitchFamily="34" charset="-120"/>
              </a:rPr>
              <a:t>.</a:t>
            </a:r>
            <a:endParaRPr lang="en-US" sz="2000" dirty="0"/>
          </a:p>
        </p:txBody>
      </p:sp>
      <p:sp>
        <p:nvSpPr>
          <p:cNvPr id="17" name="TextBox 16">
            <a:extLst>
              <a:ext uri="{FF2B5EF4-FFF2-40B4-BE49-F238E27FC236}">
                <a16:creationId xmlns:a16="http://schemas.microsoft.com/office/drawing/2014/main" id="{C805D3D7-A610-3A04-FD23-0DD9D141A71E}"/>
              </a:ext>
            </a:extLst>
          </p:cNvPr>
          <p:cNvSpPr txBox="1"/>
          <p:nvPr/>
        </p:nvSpPr>
        <p:spPr>
          <a:xfrm>
            <a:off x="-54143" y="2725902"/>
            <a:ext cx="7483642" cy="438582"/>
          </a:xfrm>
          <a:prstGeom prst="rect">
            <a:avLst/>
          </a:prstGeom>
          <a:noFill/>
        </p:spPr>
        <p:txBody>
          <a:bodyPr wrap="square">
            <a:spAutoFit/>
          </a:bodyPr>
          <a:lstStyle/>
          <a:p>
            <a:pPr marL="285750" indent="-285750">
              <a:lnSpc>
                <a:spcPts val="2734"/>
              </a:lnSpc>
              <a:buFont typeface="Wingdings" panose="05000000000000000000" pitchFamily="2" charset="2"/>
              <a:buChar char="q"/>
            </a:pPr>
            <a:r>
              <a:rPr lang="en-US" sz="2400" b="1" dirty="0">
                <a:solidFill>
                  <a:schemeClr val="accent5">
                    <a:lumMod val="20000"/>
                    <a:lumOff val="80000"/>
                  </a:schemeClr>
                </a:solidFill>
                <a:highlight>
                  <a:srgbClr val="808000"/>
                </a:highlight>
                <a:latin typeface="Inconsolata" pitchFamily="34" charset="0"/>
                <a:ea typeface="Inconsolata" pitchFamily="34" charset="-122"/>
                <a:cs typeface="Inconsolata" pitchFamily="34" charset="-120"/>
              </a:rPr>
              <a:t>Mitigating Migration</a:t>
            </a:r>
            <a:endParaRPr lang="en-US" sz="2400" dirty="0">
              <a:solidFill>
                <a:schemeClr val="accent5">
                  <a:lumMod val="20000"/>
                  <a:lumOff val="80000"/>
                </a:schemeClr>
              </a:solidFill>
              <a:highlight>
                <a:srgbClr val="808000"/>
              </a:highlight>
            </a:endParaRPr>
          </a:p>
        </p:txBody>
      </p:sp>
      <p:sp>
        <p:nvSpPr>
          <p:cNvPr id="19" name="TextBox 18">
            <a:extLst>
              <a:ext uri="{FF2B5EF4-FFF2-40B4-BE49-F238E27FC236}">
                <a16:creationId xmlns:a16="http://schemas.microsoft.com/office/drawing/2014/main" id="{1E82A42A-5FA3-ED46-126B-B030093C7A65}"/>
              </a:ext>
            </a:extLst>
          </p:cNvPr>
          <p:cNvSpPr txBox="1"/>
          <p:nvPr/>
        </p:nvSpPr>
        <p:spPr>
          <a:xfrm>
            <a:off x="25891" y="3164484"/>
            <a:ext cx="5955632" cy="781817"/>
          </a:xfrm>
          <a:prstGeom prst="rect">
            <a:avLst/>
          </a:prstGeom>
          <a:noFill/>
        </p:spPr>
        <p:txBody>
          <a:bodyPr wrap="square">
            <a:spAutoFit/>
          </a:bodyPr>
          <a:lstStyle/>
          <a:p>
            <a:pPr marL="0" indent="0">
              <a:lnSpc>
                <a:spcPts val="2799"/>
              </a:lnSpc>
              <a:buNone/>
            </a:pPr>
            <a:r>
              <a:rPr lang="en-US" sz="2000" dirty="0">
                <a:solidFill>
                  <a:srgbClr val="DAD1E6"/>
                </a:solidFill>
                <a:highlight>
                  <a:srgbClr val="008080"/>
                </a:highlight>
                <a:latin typeface="Fira Sans" pitchFamily="34" charset="0"/>
                <a:ea typeface="Fira Sans" pitchFamily="34" charset="-122"/>
                <a:cs typeface="Fira Sans" pitchFamily="34" charset="-120"/>
              </a:rPr>
              <a:t>Reduce migration by creating viable</a:t>
            </a:r>
          </a:p>
          <a:p>
            <a:pPr marL="0" indent="0">
              <a:lnSpc>
                <a:spcPts val="2799"/>
              </a:lnSpc>
              <a:buNone/>
            </a:pPr>
            <a:r>
              <a:rPr lang="en-US" sz="2000" dirty="0">
                <a:solidFill>
                  <a:srgbClr val="DAD1E6"/>
                </a:solidFill>
                <a:highlight>
                  <a:srgbClr val="008080"/>
                </a:highlight>
                <a:latin typeface="Fira Sans" pitchFamily="34" charset="0"/>
                <a:ea typeface="Fira Sans" pitchFamily="34" charset="-122"/>
                <a:cs typeface="Fira Sans" pitchFamily="34" charset="-120"/>
              </a:rPr>
              <a:t> economic opportunities within Uttarakhand.</a:t>
            </a:r>
            <a:endParaRPr lang="en-US" sz="2000" dirty="0">
              <a:highlight>
                <a:srgbClr val="008080"/>
              </a:highlight>
            </a:endParaRPr>
          </a:p>
        </p:txBody>
      </p:sp>
      <p:sp>
        <p:nvSpPr>
          <p:cNvPr id="21" name="TextBox 20">
            <a:extLst>
              <a:ext uri="{FF2B5EF4-FFF2-40B4-BE49-F238E27FC236}">
                <a16:creationId xmlns:a16="http://schemas.microsoft.com/office/drawing/2014/main" id="{3D829DCD-75E5-333F-0B1E-CF14E5DD57DC}"/>
              </a:ext>
            </a:extLst>
          </p:cNvPr>
          <p:cNvSpPr txBox="1"/>
          <p:nvPr/>
        </p:nvSpPr>
        <p:spPr>
          <a:xfrm>
            <a:off x="-24064" y="4003334"/>
            <a:ext cx="7483642" cy="438582"/>
          </a:xfrm>
          <a:prstGeom prst="rect">
            <a:avLst/>
          </a:prstGeom>
          <a:noFill/>
        </p:spPr>
        <p:txBody>
          <a:bodyPr wrap="square">
            <a:spAutoFit/>
          </a:bodyPr>
          <a:lstStyle/>
          <a:p>
            <a:pPr marL="342900" indent="-342900">
              <a:lnSpc>
                <a:spcPts val="2734"/>
              </a:lnSpc>
              <a:buFont typeface="Wingdings" panose="05000000000000000000" pitchFamily="2" charset="2"/>
              <a:buChar char="q"/>
            </a:pPr>
            <a:r>
              <a:rPr lang="en-US" sz="2400" b="1" dirty="0">
                <a:solidFill>
                  <a:schemeClr val="accent5">
                    <a:lumMod val="20000"/>
                    <a:lumOff val="80000"/>
                  </a:schemeClr>
                </a:solidFill>
                <a:highlight>
                  <a:srgbClr val="808000"/>
                </a:highlight>
                <a:latin typeface="Inconsolata" pitchFamily="34" charset="0"/>
                <a:ea typeface="Inconsolata" pitchFamily="34" charset="-122"/>
                <a:cs typeface="Inconsolata" pitchFamily="34" charset="-120"/>
              </a:rPr>
              <a:t>Economic Sustainability</a:t>
            </a:r>
            <a:endParaRPr lang="en-US" sz="2400" dirty="0">
              <a:solidFill>
                <a:schemeClr val="accent5">
                  <a:lumMod val="20000"/>
                  <a:lumOff val="80000"/>
                </a:schemeClr>
              </a:solidFill>
              <a:highlight>
                <a:srgbClr val="808000"/>
              </a:highlight>
            </a:endParaRPr>
          </a:p>
        </p:txBody>
      </p:sp>
      <p:sp>
        <p:nvSpPr>
          <p:cNvPr id="23" name="TextBox 22">
            <a:extLst>
              <a:ext uri="{FF2B5EF4-FFF2-40B4-BE49-F238E27FC236}">
                <a16:creationId xmlns:a16="http://schemas.microsoft.com/office/drawing/2014/main" id="{32E1B3C0-6B33-14E8-1CF3-BE08FEBB633D}"/>
              </a:ext>
            </a:extLst>
          </p:cNvPr>
          <p:cNvSpPr txBox="1"/>
          <p:nvPr/>
        </p:nvSpPr>
        <p:spPr>
          <a:xfrm>
            <a:off x="73998" y="4361181"/>
            <a:ext cx="7483642" cy="781817"/>
          </a:xfrm>
          <a:prstGeom prst="rect">
            <a:avLst/>
          </a:prstGeom>
          <a:noFill/>
        </p:spPr>
        <p:txBody>
          <a:bodyPr wrap="square">
            <a:spAutoFit/>
          </a:bodyPr>
          <a:lstStyle/>
          <a:p>
            <a:pPr marL="0" indent="0">
              <a:lnSpc>
                <a:spcPts val="2799"/>
              </a:lnSpc>
              <a:buNone/>
            </a:pPr>
            <a:r>
              <a:rPr lang="en-US" sz="1800" dirty="0">
                <a:solidFill>
                  <a:srgbClr val="DAD1E6"/>
                </a:solidFill>
                <a:highlight>
                  <a:srgbClr val="008080"/>
                </a:highlight>
                <a:latin typeface="Fira Sans" pitchFamily="34" charset="0"/>
                <a:ea typeface="Fira Sans" pitchFamily="34" charset="-122"/>
                <a:cs typeface="Fira Sans" pitchFamily="34" charset="-120"/>
              </a:rPr>
              <a:t>Foster a sustainable local economy through </a:t>
            </a:r>
          </a:p>
          <a:p>
            <a:pPr marL="0" indent="0">
              <a:lnSpc>
                <a:spcPts val="2799"/>
              </a:lnSpc>
              <a:buNone/>
            </a:pPr>
            <a:r>
              <a:rPr lang="en-US" sz="1800" dirty="0">
                <a:solidFill>
                  <a:srgbClr val="DAD1E6"/>
                </a:solidFill>
                <a:highlight>
                  <a:srgbClr val="008080"/>
                </a:highlight>
                <a:latin typeface="Fira Sans" pitchFamily="34" charset="0"/>
                <a:ea typeface="Fira Sans" pitchFamily="34" charset="-122"/>
                <a:cs typeface="Fira Sans" pitchFamily="34" charset="-120"/>
              </a:rPr>
              <a:t>increased visibility and sales for businesses.</a:t>
            </a:r>
            <a:endParaRPr lang="en-US" sz="1800" dirty="0">
              <a:highlight>
                <a:srgbClr val="008080"/>
              </a:highlight>
            </a:endParaRPr>
          </a:p>
        </p:txBody>
      </p:sp>
    </p:spTree>
    <p:extLst>
      <p:ext uri="{BB962C8B-B14F-4D97-AF65-F5344CB8AC3E}">
        <p14:creationId xmlns:p14="http://schemas.microsoft.com/office/powerpoint/2010/main" val="38494097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close-up of a circular pattern&#10;&#10;Description automatically generated with medium confidence">
            <a:extLst>
              <a:ext uri="{FF2B5EF4-FFF2-40B4-BE49-F238E27FC236}">
                <a16:creationId xmlns:a16="http://schemas.microsoft.com/office/drawing/2014/main" id="{DCA4FA5A-9397-F2B4-DB94-FB52A17827F2}"/>
              </a:ext>
            </a:extLst>
          </p:cNvPr>
          <p:cNvPicPr>
            <a:picLocks noChangeAspect="1"/>
          </p:cNvPicPr>
          <p:nvPr/>
        </p:nvPicPr>
        <p:blipFill rotWithShape="1">
          <a:blip r:embed="rId2"/>
          <a:srcRect t="12519" b="12481"/>
          <a:stretch/>
        </p:blipFill>
        <p:spPr>
          <a:xfrm>
            <a:off x="20" y="10"/>
            <a:ext cx="14630380" cy="8626632"/>
          </a:xfrm>
          <a:prstGeom prst="rect">
            <a:avLst/>
          </a:prstGeom>
        </p:spPr>
      </p:pic>
      <p:sp>
        <p:nvSpPr>
          <p:cNvPr id="10" name="Rectangle 9">
            <a:extLst>
              <a:ext uri="{FF2B5EF4-FFF2-40B4-BE49-F238E27FC236}">
                <a16:creationId xmlns:a16="http://schemas.microsoft.com/office/drawing/2014/main" id="{3B432D73-5C38-474F-AF96-A3228731B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gradFill>
            <a:gsLst>
              <a:gs pos="0">
                <a:schemeClr val="tx1">
                  <a:lumMod val="95000"/>
                  <a:lumOff val="5000"/>
                </a:schemeClr>
              </a:gs>
              <a:gs pos="45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37BBC084-086C-1C03-C4CC-0CF1B146799A}"/>
              </a:ext>
            </a:extLst>
          </p:cNvPr>
          <p:cNvSpPr txBox="1"/>
          <p:nvPr/>
        </p:nvSpPr>
        <p:spPr>
          <a:xfrm>
            <a:off x="397042" y="240631"/>
            <a:ext cx="6403291" cy="584775"/>
          </a:xfrm>
          <a:prstGeom prst="rect">
            <a:avLst/>
          </a:prstGeom>
          <a:noFill/>
          <a:ln>
            <a:solidFill>
              <a:schemeClr val="bg1"/>
            </a:solidFill>
          </a:ln>
        </p:spPr>
        <p:txBody>
          <a:bodyPr wrap="none" rtlCol="0">
            <a:spAutoFit/>
          </a:bodyPr>
          <a:lstStyle/>
          <a:p>
            <a:r>
              <a:rPr lang="en-GB" sz="3200" b="1" dirty="0">
                <a:solidFill>
                  <a:schemeClr val="bg1"/>
                </a:solidFill>
                <a:highlight>
                  <a:srgbClr val="000000"/>
                </a:highlight>
              </a:rPr>
              <a:t>BENEFITS FROM PAHADI PRODUCTS</a:t>
            </a:r>
            <a:r>
              <a:rPr lang="en-GB" sz="3200" b="1" dirty="0">
                <a:solidFill>
                  <a:schemeClr val="bg1"/>
                </a:solidFill>
              </a:rPr>
              <a:t>:</a:t>
            </a:r>
            <a:endParaRPr lang="en-IN" sz="3200" b="1" dirty="0">
              <a:solidFill>
                <a:schemeClr val="bg1"/>
              </a:solidFill>
            </a:endParaRPr>
          </a:p>
        </p:txBody>
      </p:sp>
      <p:sp>
        <p:nvSpPr>
          <p:cNvPr id="7" name="TextBox 6">
            <a:extLst>
              <a:ext uri="{FF2B5EF4-FFF2-40B4-BE49-F238E27FC236}">
                <a16:creationId xmlns:a16="http://schemas.microsoft.com/office/drawing/2014/main" id="{71B5B63C-6232-EF7D-CD5A-ED6B4FE04760}"/>
              </a:ext>
            </a:extLst>
          </p:cNvPr>
          <p:cNvSpPr txBox="1"/>
          <p:nvPr/>
        </p:nvSpPr>
        <p:spPr>
          <a:xfrm>
            <a:off x="601579" y="1215189"/>
            <a:ext cx="13138484" cy="6001643"/>
          </a:xfrm>
          <a:prstGeom prst="rect">
            <a:avLst/>
          </a:prstGeom>
          <a:noFill/>
        </p:spPr>
        <p:txBody>
          <a:bodyPr wrap="square" rtlCol="0">
            <a:spAutoFit/>
          </a:bodyPr>
          <a:lstStyle/>
          <a:p>
            <a:pPr marL="342900" indent="-342900">
              <a:buAutoNum type="arabicPeriod"/>
            </a:pPr>
            <a:r>
              <a:rPr lang="en-GB" sz="3200" b="1" dirty="0">
                <a:solidFill>
                  <a:schemeClr val="bg1"/>
                </a:solidFill>
              </a:rPr>
              <a:t>Millets:</a:t>
            </a:r>
          </a:p>
          <a:p>
            <a:r>
              <a:rPr lang="en-IN" sz="3200" dirty="0">
                <a:solidFill>
                  <a:schemeClr val="bg1"/>
                </a:solidFill>
                <a:highlight>
                  <a:srgbClr val="000000"/>
                </a:highlight>
              </a:rPr>
              <a:t> Barnyard millet, Finger millet, </a:t>
            </a:r>
            <a:r>
              <a:rPr lang="en-IN" sz="3200" dirty="0" err="1">
                <a:solidFill>
                  <a:schemeClr val="bg1"/>
                </a:solidFill>
                <a:highlight>
                  <a:srgbClr val="000000"/>
                </a:highlight>
              </a:rPr>
              <a:t>Faoxtail</a:t>
            </a:r>
            <a:r>
              <a:rPr lang="en-IN" sz="3200" dirty="0">
                <a:solidFill>
                  <a:schemeClr val="bg1"/>
                </a:solidFill>
                <a:highlight>
                  <a:srgbClr val="000000"/>
                </a:highlight>
              </a:rPr>
              <a:t> millet etc. are cultivated in various regions of Uttarakhand. It is used to make porridge, kheer (sweet pudding), and Flour also. These millets are highly nutritious, rich in dietary fibre, and gluten-free.</a:t>
            </a:r>
          </a:p>
          <a:p>
            <a:r>
              <a:rPr lang="en-IN" sz="3200" dirty="0">
                <a:solidFill>
                  <a:schemeClr val="bg1"/>
                </a:solidFill>
              </a:rPr>
              <a:t>2</a:t>
            </a:r>
            <a:r>
              <a:rPr lang="en-IN" sz="3200" b="1" dirty="0">
                <a:solidFill>
                  <a:schemeClr val="bg1"/>
                </a:solidFill>
              </a:rPr>
              <a:t>. </a:t>
            </a:r>
            <a:r>
              <a:rPr lang="en-IN" sz="3200" b="1" dirty="0" err="1">
                <a:solidFill>
                  <a:schemeClr val="bg1"/>
                </a:solidFill>
              </a:rPr>
              <a:t>Buransh</a:t>
            </a:r>
            <a:r>
              <a:rPr lang="en-IN" sz="3200" b="1" dirty="0">
                <a:solidFill>
                  <a:schemeClr val="bg1"/>
                </a:solidFill>
              </a:rPr>
              <a:t> and Malta Squash:</a:t>
            </a:r>
          </a:p>
          <a:p>
            <a:r>
              <a:rPr lang="en-GB" sz="3200" dirty="0">
                <a:solidFill>
                  <a:schemeClr val="bg1"/>
                </a:solidFill>
                <a:highlight>
                  <a:srgbClr val="000000"/>
                </a:highlight>
              </a:rPr>
              <a:t>These juices are great for healing inflammation, and liver ailments, and reduce arthritis pain, bronchitis and grout.</a:t>
            </a:r>
            <a:endParaRPr lang="en-IN" sz="3200" dirty="0">
              <a:solidFill>
                <a:schemeClr val="bg1"/>
              </a:solidFill>
              <a:highlight>
                <a:srgbClr val="000000"/>
              </a:highlight>
            </a:endParaRPr>
          </a:p>
          <a:p>
            <a:r>
              <a:rPr lang="en-IN" sz="3200" dirty="0">
                <a:solidFill>
                  <a:schemeClr val="bg1"/>
                </a:solidFill>
              </a:rPr>
              <a:t>3. </a:t>
            </a:r>
            <a:r>
              <a:rPr lang="en-IN" sz="3200" b="1" dirty="0">
                <a:solidFill>
                  <a:schemeClr val="bg1"/>
                </a:solidFill>
              </a:rPr>
              <a:t>Cereals and Grains:</a:t>
            </a:r>
          </a:p>
          <a:p>
            <a:r>
              <a:rPr lang="en-GB" sz="3200" dirty="0">
                <a:solidFill>
                  <a:schemeClr val="bg1"/>
                </a:solidFill>
                <a:highlight>
                  <a:srgbClr val="000000"/>
                </a:highlight>
              </a:rPr>
              <a:t>Cereals contain high levels of carbohydrates but are good sources of Dietary Fiber, Vitamin A, B6, B12, C, Calcium, Phosphorus, amino acids and other minerals</a:t>
            </a:r>
            <a:r>
              <a:rPr lang="en-IN" sz="3200" dirty="0">
                <a:solidFill>
                  <a:schemeClr val="bg1"/>
                </a:solidFill>
                <a:highlight>
                  <a:srgbClr val="000000"/>
                </a:highlight>
              </a:rPr>
              <a:t>.</a:t>
            </a:r>
          </a:p>
        </p:txBody>
      </p:sp>
    </p:spTree>
    <p:extLst>
      <p:ext uri="{BB962C8B-B14F-4D97-AF65-F5344CB8AC3E}">
        <p14:creationId xmlns:p14="http://schemas.microsoft.com/office/powerpoint/2010/main" val="3878374793"/>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241631"/>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1676638"/>
            <a:ext cx="930402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Methodology: Frontend Development</a:t>
            </a:r>
            <a:endParaRPr lang="en-US" sz="4374" dirty="0"/>
          </a:p>
        </p:txBody>
      </p:sp>
      <p:sp>
        <p:nvSpPr>
          <p:cNvPr id="6" name="Shape 3"/>
          <p:cNvSpPr/>
          <p:nvPr/>
        </p:nvSpPr>
        <p:spPr>
          <a:xfrm>
            <a:off x="4490799" y="2704267"/>
            <a:ext cx="4542115" cy="1990963"/>
          </a:xfrm>
          <a:prstGeom prst="roundRect">
            <a:avLst>
              <a:gd name="adj" fmla="val 3348"/>
            </a:avLst>
          </a:prstGeom>
          <a:solidFill>
            <a:srgbClr val="382748"/>
          </a:solidFill>
          <a:ln/>
        </p:spPr>
        <p:txBody>
          <a:bodyPr/>
          <a:lstStyle/>
          <a:p>
            <a:endParaRPr lang="en-IN"/>
          </a:p>
        </p:txBody>
      </p:sp>
      <p:sp>
        <p:nvSpPr>
          <p:cNvPr id="7" name="Text 4"/>
          <p:cNvSpPr/>
          <p:nvPr/>
        </p:nvSpPr>
        <p:spPr>
          <a:xfrm>
            <a:off x="4712970" y="2926437"/>
            <a:ext cx="301752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Wireframing and Design</a:t>
            </a:r>
            <a:endParaRPr lang="en-US" sz="2187" dirty="0"/>
          </a:p>
        </p:txBody>
      </p:sp>
      <p:sp>
        <p:nvSpPr>
          <p:cNvPr id="8" name="Text 5"/>
          <p:cNvSpPr/>
          <p:nvPr/>
        </p:nvSpPr>
        <p:spPr>
          <a:xfrm>
            <a:off x="4712970" y="3406854"/>
            <a:ext cx="4097774" cy="710803"/>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Create wireframes to plan the layout and structure of the website.</a:t>
            </a:r>
            <a:endParaRPr lang="en-US" sz="1750" dirty="0"/>
          </a:p>
        </p:txBody>
      </p:sp>
      <p:sp>
        <p:nvSpPr>
          <p:cNvPr id="9" name="Shape 6"/>
          <p:cNvSpPr/>
          <p:nvPr/>
        </p:nvSpPr>
        <p:spPr>
          <a:xfrm>
            <a:off x="9255085" y="2704267"/>
            <a:ext cx="4542115" cy="1990963"/>
          </a:xfrm>
          <a:prstGeom prst="roundRect">
            <a:avLst>
              <a:gd name="adj" fmla="val 3348"/>
            </a:avLst>
          </a:prstGeom>
          <a:solidFill>
            <a:srgbClr val="382748"/>
          </a:solidFill>
          <a:ln/>
        </p:spPr>
        <p:txBody>
          <a:bodyPr/>
          <a:lstStyle/>
          <a:p>
            <a:endParaRPr lang="en-IN"/>
          </a:p>
        </p:txBody>
      </p:sp>
      <p:sp>
        <p:nvSpPr>
          <p:cNvPr id="10" name="Text 7"/>
          <p:cNvSpPr/>
          <p:nvPr/>
        </p:nvSpPr>
        <p:spPr>
          <a:xfrm>
            <a:off x="9477256" y="2926437"/>
            <a:ext cx="384048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Choose Frontend Technologies</a:t>
            </a:r>
            <a:endParaRPr lang="en-US" sz="2187" dirty="0"/>
          </a:p>
        </p:txBody>
      </p:sp>
      <p:sp>
        <p:nvSpPr>
          <p:cNvPr id="11" name="Text 8"/>
          <p:cNvSpPr/>
          <p:nvPr/>
        </p:nvSpPr>
        <p:spPr>
          <a:xfrm>
            <a:off x="9477256" y="3406854"/>
            <a:ext cx="4097774" cy="1066205"/>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Select appropriate frontend technologies based on project requirements (HTML, CSS, JavaScript).</a:t>
            </a:r>
            <a:endParaRPr lang="en-US" sz="1750" dirty="0"/>
          </a:p>
        </p:txBody>
      </p:sp>
      <p:sp>
        <p:nvSpPr>
          <p:cNvPr id="12" name="Shape 9"/>
          <p:cNvSpPr/>
          <p:nvPr/>
        </p:nvSpPr>
        <p:spPr>
          <a:xfrm>
            <a:off x="4490799" y="4917400"/>
            <a:ext cx="9306401" cy="1635562"/>
          </a:xfrm>
          <a:prstGeom prst="roundRect">
            <a:avLst>
              <a:gd name="adj" fmla="val 4076"/>
            </a:avLst>
          </a:prstGeom>
          <a:solidFill>
            <a:srgbClr val="382748"/>
          </a:solidFill>
          <a:ln/>
        </p:spPr>
        <p:txBody>
          <a:bodyPr/>
          <a:lstStyle/>
          <a:p>
            <a:endParaRPr lang="en-IN"/>
          </a:p>
        </p:txBody>
      </p:sp>
      <p:sp>
        <p:nvSpPr>
          <p:cNvPr id="13" name="Text 10"/>
          <p:cNvSpPr/>
          <p:nvPr/>
        </p:nvSpPr>
        <p:spPr>
          <a:xfrm>
            <a:off x="4712970" y="5139571"/>
            <a:ext cx="233172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Responsive Design</a:t>
            </a:r>
            <a:endParaRPr lang="en-US" sz="2187" dirty="0"/>
          </a:p>
        </p:txBody>
      </p:sp>
      <p:sp>
        <p:nvSpPr>
          <p:cNvPr id="14" name="Text 11"/>
          <p:cNvSpPr/>
          <p:nvPr/>
        </p:nvSpPr>
        <p:spPr>
          <a:xfrm>
            <a:off x="4712970" y="5619988"/>
            <a:ext cx="8862060" cy="710803"/>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Ensure the website is responsive, adapting to various screen sizes for optimal user experience on different devices.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241631"/>
          </a:solidFill>
          <a:ln/>
        </p:spPr>
        <p:txBody>
          <a:bodyPr/>
          <a:lstStyle/>
          <a:p>
            <a:endParaRPr lang="en-IN"/>
          </a:p>
        </p:txBody>
      </p:sp>
      <p:sp>
        <p:nvSpPr>
          <p:cNvPr id="5" name="Text 2"/>
          <p:cNvSpPr/>
          <p:nvPr/>
        </p:nvSpPr>
        <p:spPr>
          <a:xfrm>
            <a:off x="833199" y="827961"/>
            <a:ext cx="535686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Progress and Status</a:t>
            </a:r>
            <a:endParaRPr lang="en-US" sz="4374" dirty="0"/>
          </a:p>
        </p:txBody>
      </p:sp>
      <p:pic>
        <p:nvPicPr>
          <p:cNvPr id="6" name="Image 1" descr="preencoded.png"/>
          <p:cNvPicPr>
            <a:picLocks noChangeAspect="1"/>
          </p:cNvPicPr>
          <p:nvPr/>
        </p:nvPicPr>
        <p:blipFill>
          <a:blip r:embed="rId3"/>
          <a:stretch>
            <a:fillRect/>
          </a:stretch>
        </p:blipFill>
        <p:spPr>
          <a:xfrm>
            <a:off x="833199" y="1855589"/>
            <a:ext cx="1110972" cy="1777484"/>
          </a:xfrm>
          <a:prstGeom prst="rect">
            <a:avLst/>
          </a:prstGeom>
        </p:spPr>
      </p:pic>
      <p:sp>
        <p:nvSpPr>
          <p:cNvPr id="7" name="Text 3"/>
          <p:cNvSpPr/>
          <p:nvPr/>
        </p:nvSpPr>
        <p:spPr>
          <a:xfrm>
            <a:off x="2277428" y="2077760"/>
            <a:ext cx="2606040"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Milestones Achieved</a:t>
            </a:r>
            <a:endParaRPr lang="en-US" sz="2187" dirty="0"/>
          </a:p>
        </p:txBody>
      </p:sp>
      <p:sp>
        <p:nvSpPr>
          <p:cNvPr id="8" name="Text 4"/>
          <p:cNvSpPr/>
          <p:nvPr/>
        </p:nvSpPr>
        <p:spPr>
          <a:xfrm>
            <a:off x="2277428" y="2558177"/>
            <a:ext cx="7862173" cy="710803"/>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Successfully designed the frontend of e-commerce website, aiming to provide a digital marketplace for local businesses in Uttarakhand.</a:t>
            </a:r>
            <a:endParaRPr lang="en-US" sz="1750" dirty="0"/>
          </a:p>
        </p:txBody>
      </p:sp>
      <p:pic>
        <p:nvPicPr>
          <p:cNvPr id="9" name="Image 2" descr="preencoded.png"/>
          <p:cNvPicPr>
            <a:picLocks noChangeAspect="1"/>
          </p:cNvPicPr>
          <p:nvPr/>
        </p:nvPicPr>
        <p:blipFill>
          <a:blip r:embed="rId4"/>
          <a:stretch>
            <a:fillRect/>
          </a:stretch>
        </p:blipFill>
        <p:spPr>
          <a:xfrm>
            <a:off x="833199" y="3633073"/>
            <a:ext cx="1110972" cy="1990963"/>
          </a:xfrm>
          <a:prstGeom prst="rect">
            <a:avLst/>
          </a:prstGeom>
        </p:spPr>
      </p:pic>
      <p:sp>
        <p:nvSpPr>
          <p:cNvPr id="10" name="Text 5"/>
          <p:cNvSpPr/>
          <p:nvPr/>
        </p:nvSpPr>
        <p:spPr>
          <a:xfrm>
            <a:off x="2277428" y="3855244"/>
            <a:ext cx="2221944"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Work in Progress</a:t>
            </a:r>
            <a:endParaRPr lang="en-US" sz="2187" dirty="0"/>
          </a:p>
        </p:txBody>
      </p:sp>
      <p:sp>
        <p:nvSpPr>
          <p:cNvPr id="11" name="Text 6"/>
          <p:cNvSpPr/>
          <p:nvPr/>
        </p:nvSpPr>
        <p:spPr>
          <a:xfrm>
            <a:off x="2277428" y="4335661"/>
            <a:ext cx="7862173" cy="1066205"/>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Implement client-side functionalities using JavaScript. Incorporate interactive elements, such as image sliders, dropdowns, and form validations.</a:t>
            </a:r>
            <a:endParaRPr lang="en-US" sz="1750" dirty="0"/>
          </a:p>
        </p:txBody>
      </p:sp>
      <p:pic>
        <p:nvPicPr>
          <p:cNvPr id="12" name="Image 3" descr="preencoded.png"/>
          <p:cNvPicPr>
            <a:picLocks noChangeAspect="1"/>
          </p:cNvPicPr>
          <p:nvPr/>
        </p:nvPicPr>
        <p:blipFill>
          <a:blip r:embed="rId5"/>
          <a:stretch>
            <a:fillRect/>
          </a:stretch>
        </p:blipFill>
        <p:spPr>
          <a:xfrm>
            <a:off x="833199" y="5624036"/>
            <a:ext cx="1110972" cy="1777484"/>
          </a:xfrm>
          <a:prstGeom prst="rect">
            <a:avLst/>
          </a:prstGeom>
        </p:spPr>
      </p:pic>
      <p:sp>
        <p:nvSpPr>
          <p:cNvPr id="13" name="Text 7"/>
          <p:cNvSpPr/>
          <p:nvPr/>
        </p:nvSpPr>
        <p:spPr>
          <a:xfrm>
            <a:off x="2277428" y="5846207"/>
            <a:ext cx="2221944"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Ongoing Efforts</a:t>
            </a:r>
            <a:endParaRPr lang="en-US" sz="2187" dirty="0"/>
          </a:p>
        </p:txBody>
      </p:sp>
      <p:sp>
        <p:nvSpPr>
          <p:cNvPr id="14" name="Text 8"/>
          <p:cNvSpPr/>
          <p:nvPr/>
        </p:nvSpPr>
        <p:spPr>
          <a:xfrm>
            <a:off x="2277428" y="6326624"/>
            <a:ext cx="7862173" cy="710803"/>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Developing additional support mechanisms for vendors, including workshops and resources to optimize their online presence.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241631"/>
          </a:solidFill>
          <a:ln/>
        </p:spPr>
        <p:txBody>
          <a:bodyPr/>
          <a:lstStyle/>
          <a:p>
            <a:endParaRPr lang="en-IN"/>
          </a:p>
        </p:txBody>
      </p:sp>
      <p:sp>
        <p:nvSpPr>
          <p:cNvPr id="5" name="Text 2"/>
          <p:cNvSpPr/>
          <p:nvPr/>
        </p:nvSpPr>
        <p:spPr>
          <a:xfrm>
            <a:off x="4490799" y="1342073"/>
            <a:ext cx="4443889"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User Engagement</a:t>
            </a:r>
            <a:endParaRPr lang="en-US" sz="4374" dirty="0"/>
          </a:p>
        </p:txBody>
      </p:sp>
      <p:sp>
        <p:nvSpPr>
          <p:cNvPr id="6" name="Shape 3"/>
          <p:cNvSpPr/>
          <p:nvPr/>
        </p:nvSpPr>
        <p:spPr>
          <a:xfrm>
            <a:off x="4490799" y="2543294"/>
            <a:ext cx="499943" cy="499943"/>
          </a:xfrm>
          <a:prstGeom prst="roundRect">
            <a:avLst>
              <a:gd name="adj" fmla="val 13333"/>
            </a:avLst>
          </a:prstGeom>
          <a:solidFill>
            <a:srgbClr val="382748"/>
          </a:solidFill>
          <a:ln/>
        </p:spPr>
        <p:txBody>
          <a:bodyPr/>
          <a:lstStyle/>
          <a:p>
            <a:endParaRPr lang="en-IN"/>
          </a:p>
        </p:txBody>
      </p:sp>
      <p:sp>
        <p:nvSpPr>
          <p:cNvPr id="7" name="Text 4"/>
          <p:cNvSpPr/>
          <p:nvPr/>
        </p:nvSpPr>
        <p:spPr>
          <a:xfrm>
            <a:off x="4656892" y="2584966"/>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1</a:t>
            </a:r>
            <a:endParaRPr lang="en-US" sz="2624" dirty="0"/>
          </a:p>
        </p:txBody>
      </p:sp>
      <p:sp>
        <p:nvSpPr>
          <p:cNvPr id="8" name="Text 5"/>
          <p:cNvSpPr/>
          <p:nvPr/>
        </p:nvSpPr>
        <p:spPr>
          <a:xfrm>
            <a:off x="5212913" y="2619613"/>
            <a:ext cx="3820001" cy="694373"/>
          </a:xfrm>
          <a:prstGeom prst="rect">
            <a:avLst/>
          </a:prstGeom>
          <a:noFill/>
          <a:ln/>
        </p:spPr>
        <p:txBody>
          <a:bodyPr wrap="squar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Strategies for Engaging Users</a:t>
            </a:r>
            <a:endParaRPr lang="en-US" sz="2187" dirty="0"/>
          </a:p>
        </p:txBody>
      </p:sp>
      <p:sp>
        <p:nvSpPr>
          <p:cNvPr id="9" name="Text 6"/>
          <p:cNvSpPr/>
          <p:nvPr/>
        </p:nvSpPr>
        <p:spPr>
          <a:xfrm>
            <a:off x="5212913" y="3447217"/>
            <a:ext cx="3820001" cy="1777008"/>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Leverage social media platforms to share stories, testimonials, and behind-the-scenes glimpses of local businesses, fostering a sense of connection.</a:t>
            </a:r>
            <a:endParaRPr lang="en-US" sz="1750" dirty="0"/>
          </a:p>
        </p:txBody>
      </p:sp>
      <p:sp>
        <p:nvSpPr>
          <p:cNvPr id="10" name="Shape 7"/>
          <p:cNvSpPr/>
          <p:nvPr/>
        </p:nvSpPr>
        <p:spPr>
          <a:xfrm>
            <a:off x="9255085" y="2543294"/>
            <a:ext cx="499943" cy="499943"/>
          </a:xfrm>
          <a:prstGeom prst="roundRect">
            <a:avLst>
              <a:gd name="adj" fmla="val 13333"/>
            </a:avLst>
          </a:prstGeom>
          <a:solidFill>
            <a:srgbClr val="382748"/>
          </a:solidFill>
          <a:ln/>
        </p:spPr>
        <p:txBody>
          <a:bodyPr/>
          <a:lstStyle/>
          <a:p>
            <a:endParaRPr lang="en-IN"/>
          </a:p>
        </p:txBody>
      </p:sp>
      <p:sp>
        <p:nvSpPr>
          <p:cNvPr id="11" name="Text 8"/>
          <p:cNvSpPr/>
          <p:nvPr/>
        </p:nvSpPr>
        <p:spPr>
          <a:xfrm>
            <a:off x="9421178" y="2584966"/>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2</a:t>
            </a:r>
            <a:endParaRPr lang="en-US" sz="2624" dirty="0"/>
          </a:p>
        </p:txBody>
      </p:sp>
      <p:sp>
        <p:nvSpPr>
          <p:cNvPr id="12" name="Text 9"/>
          <p:cNvSpPr/>
          <p:nvPr/>
        </p:nvSpPr>
        <p:spPr>
          <a:xfrm>
            <a:off x="9977199" y="2619613"/>
            <a:ext cx="3820001" cy="694373"/>
          </a:xfrm>
          <a:prstGeom prst="rect">
            <a:avLst/>
          </a:prstGeom>
          <a:noFill/>
          <a:ln/>
        </p:spPr>
        <p:txBody>
          <a:bodyPr wrap="squar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Strategies for Engaging Local Businesses</a:t>
            </a:r>
            <a:endParaRPr lang="en-US" sz="2187" dirty="0"/>
          </a:p>
        </p:txBody>
      </p:sp>
      <p:sp>
        <p:nvSpPr>
          <p:cNvPr id="13" name="Text 10"/>
          <p:cNvSpPr/>
          <p:nvPr/>
        </p:nvSpPr>
        <p:spPr>
          <a:xfrm>
            <a:off x="9977199" y="3447217"/>
            <a:ext cx="3820001" cy="1777008"/>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Encourage vendors to join workshops or webinars to educate local businesses on optimizing their online presence, marketing strategies, and effective use of the platform.</a:t>
            </a:r>
            <a:endParaRPr lang="en-US" sz="1750" dirty="0"/>
          </a:p>
        </p:txBody>
      </p:sp>
      <p:sp>
        <p:nvSpPr>
          <p:cNvPr id="14" name="Shape 11"/>
          <p:cNvSpPr/>
          <p:nvPr/>
        </p:nvSpPr>
        <p:spPr>
          <a:xfrm>
            <a:off x="4490799" y="5619988"/>
            <a:ext cx="499943" cy="499943"/>
          </a:xfrm>
          <a:prstGeom prst="roundRect">
            <a:avLst>
              <a:gd name="adj" fmla="val 13333"/>
            </a:avLst>
          </a:prstGeom>
          <a:solidFill>
            <a:srgbClr val="382748"/>
          </a:solidFill>
          <a:ln/>
        </p:spPr>
        <p:txBody>
          <a:bodyPr/>
          <a:lstStyle/>
          <a:p>
            <a:endParaRPr lang="en-IN"/>
          </a:p>
        </p:txBody>
      </p:sp>
      <p:sp>
        <p:nvSpPr>
          <p:cNvPr id="15" name="Text 12"/>
          <p:cNvSpPr/>
          <p:nvPr/>
        </p:nvSpPr>
        <p:spPr>
          <a:xfrm>
            <a:off x="4656892" y="5661660"/>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3</a:t>
            </a:r>
            <a:endParaRPr lang="en-US" sz="2624" dirty="0"/>
          </a:p>
        </p:txBody>
      </p:sp>
      <p:sp>
        <p:nvSpPr>
          <p:cNvPr id="16" name="Text 13"/>
          <p:cNvSpPr/>
          <p:nvPr/>
        </p:nvSpPr>
        <p:spPr>
          <a:xfrm>
            <a:off x="5212913" y="5696307"/>
            <a:ext cx="2221944"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Main Points</a:t>
            </a:r>
            <a:endParaRPr lang="en-US" sz="2187" dirty="0"/>
          </a:p>
        </p:txBody>
      </p:sp>
      <p:sp>
        <p:nvSpPr>
          <p:cNvPr id="17" name="Text 14"/>
          <p:cNvSpPr/>
          <p:nvPr/>
        </p:nvSpPr>
        <p:spPr>
          <a:xfrm>
            <a:off x="5212913" y="6176724"/>
            <a:ext cx="8584287" cy="710803"/>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The e-commerce platform contributes to local economic sustainability, reducing migration dependency.</a:t>
            </a:r>
            <a:endParaRPr lang="en-US" sz="1750" dirty="0"/>
          </a:p>
        </p:txBody>
      </p:sp>
      <p:pic>
        <p:nvPicPr>
          <p:cNvPr id="20" name="Picture 19" descr="A person making baskets on the ground&#10;&#10;Description automatically generated">
            <a:extLst>
              <a:ext uri="{FF2B5EF4-FFF2-40B4-BE49-F238E27FC236}">
                <a16:creationId xmlns:a16="http://schemas.microsoft.com/office/drawing/2014/main" id="{51514B73-2E56-9ECA-32CB-91728003A9E3}"/>
              </a:ext>
            </a:extLst>
          </p:cNvPr>
          <p:cNvPicPr>
            <a:picLocks noChangeAspect="1"/>
          </p:cNvPicPr>
          <p:nvPr/>
        </p:nvPicPr>
        <p:blipFill>
          <a:blip r:embed="rId3"/>
          <a:stretch>
            <a:fillRect/>
          </a:stretch>
        </p:blipFill>
        <p:spPr>
          <a:xfrm>
            <a:off x="0" y="2189917"/>
            <a:ext cx="4379713" cy="38100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241631"/>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833199" y="1854279"/>
            <a:ext cx="789432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Conclusion and Key Takeaways</a:t>
            </a:r>
            <a:endParaRPr lang="en-US" sz="4374" dirty="0"/>
          </a:p>
        </p:txBody>
      </p:sp>
      <p:sp>
        <p:nvSpPr>
          <p:cNvPr id="6" name="Shape 3"/>
          <p:cNvSpPr/>
          <p:nvPr/>
        </p:nvSpPr>
        <p:spPr>
          <a:xfrm>
            <a:off x="1152644" y="2881908"/>
            <a:ext cx="27742" cy="3493294"/>
          </a:xfrm>
          <a:prstGeom prst="rect">
            <a:avLst/>
          </a:prstGeom>
          <a:solidFill>
            <a:srgbClr val="FF6680"/>
          </a:solidFill>
          <a:ln/>
        </p:spPr>
        <p:txBody>
          <a:bodyPr/>
          <a:lstStyle/>
          <a:p>
            <a:endParaRPr lang="en-IN"/>
          </a:p>
        </p:txBody>
      </p:sp>
      <p:sp>
        <p:nvSpPr>
          <p:cNvPr id="7" name="Shape 4"/>
          <p:cNvSpPr/>
          <p:nvPr/>
        </p:nvSpPr>
        <p:spPr>
          <a:xfrm>
            <a:off x="1416427" y="3291542"/>
            <a:ext cx="777597" cy="27742"/>
          </a:xfrm>
          <a:prstGeom prst="rect">
            <a:avLst/>
          </a:prstGeom>
          <a:solidFill>
            <a:srgbClr val="FF6680"/>
          </a:solidFill>
          <a:ln/>
        </p:spPr>
        <p:txBody>
          <a:bodyPr/>
          <a:lstStyle/>
          <a:p>
            <a:endParaRPr lang="en-IN"/>
          </a:p>
        </p:txBody>
      </p:sp>
      <p:sp>
        <p:nvSpPr>
          <p:cNvPr id="8" name="Shape 5"/>
          <p:cNvSpPr/>
          <p:nvPr/>
        </p:nvSpPr>
        <p:spPr>
          <a:xfrm>
            <a:off x="916484" y="3055501"/>
            <a:ext cx="499943" cy="499943"/>
          </a:xfrm>
          <a:prstGeom prst="roundRect">
            <a:avLst>
              <a:gd name="adj" fmla="val 13333"/>
            </a:avLst>
          </a:prstGeom>
          <a:solidFill>
            <a:srgbClr val="382748"/>
          </a:solidFill>
          <a:ln/>
        </p:spPr>
        <p:txBody>
          <a:bodyPr/>
          <a:lstStyle/>
          <a:p>
            <a:endParaRPr lang="en-IN"/>
          </a:p>
        </p:txBody>
      </p:sp>
      <p:sp>
        <p:nvSpPr>
          <p:cNvPr id="9" name="Text 6"/>
          <p:cNvSpPr/>
          <p:nvPr/>
        </p:nvSpPr>
        <p:spPr>
          <a:xfrm>
            <a:off x="1082576" y="3097173"/>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1</a:t>
            </a:r>
            <a:endParaRPr lang="en-US" sz="2624" dirty="0"/>
          </a:p>
        </p:txBody>
      </p:sp>
      <p:sp>
        <p:nvSpPr>
          <p:cNvPr id="10" name="Text 7"/>
          <p:cNvSpPr/>
          <p:nvPr/>
        </p:nvSpPr>
        <p:spPr>
          <a:xfrm>
            <a:off x="2388513" y="3104078"/>
            <a:ext cx="2221944"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Conclusion</a:t>
            </a:r>
            <a:endParaRPr lang="en-US" sz="2187" dirty="0"/>
          </a:p>
        </p:txBody>
      </p:sp>
      <p:sp>
        <p:nvSpPr>
          <p:cNvPr id="11" name="Text 8"/>
          <p:cNvSpPr/>
          <p:nvPr/>
        </p:nvSpPr>
        <p:spPr>
          <a:xfrm>
            <a:off x="2388513" y="3584496"/>
            <a:ext cx="7751088" cy="710803"/>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The e-commerce initiative aims to address migration in Uttarakhand by creating local economic opportunities through a digital marketplace.</a:t>
            </a:r>
            <a:endParaRPr lang="en-US" sz="1750" dirty="0"/>
          </a:p>
        </p:txBody>
      </p:sp>
      <p:sp>
        <p:nvSpPr>
          <p:cNvPr id="12" name="Shape 9"/>
          <p:cNvSpPr/>
          <p:nvPr/>
        </p:nvSpPr>
        <p:spPr>
          <a:xfrm>
            <a:off x="1416427" y="5149275"/>
            <a:ext cx="777597" cy="27742"/>
          </a:xfrm>
          <a:prstGeom prst="rect">
            <a:avLst/>
          </a:prstGeom>
          <a:solidFill>
            <a:srgbClr val="FF6680"/>
          </a:solidFill>
          <a:ln/>
        </p:spPr>
        <p:txBody>
          <a:bodyPr/>
          <a:lstStyle/>
          <a:p>
            <a:endParaRPr lang="en-IN"/>
          </a:p>
        </p:txBody>
      </p:sp>
      <p:sp>
        <p:nvSpPr>
          <p:cNvPr id="13" name="Shape 10"/>
          <p:cNvSpPr/>
          <p:nvPr/>
        </p:nvSpPr>
        <p:spPr>
          <a:xfrm>
            <a:off x="916484" y="4913233"/>
            <a:ext cx="499943" cy="499943"/>
          </a:xfrm>
          <a:prstGeom prst="roundRect">
            <a:avLst>
              <a:gd name="adj" fmla="val 13333"/>
            </a:avLst>
          </a:prstGeom>
          <a:solidFill>
            <a:srgbClr val="382748"/>
          </a:solidFill>
          <a:ln/>
        </p:spPr>
        <p:txBody>
          <a:bodyPr/>
          <a:lstStyle/>
          <a:p>
            <a:endParaRPr lang="en-IN"/>
          </a:p>
        </p:txBody>
      </p:sp>
      <p:sp>
        <p:nvSpPr>
          <p:cNvPr id="14" name="Text 11"/>
          <p:cNvSpPr/>
          <p:nvPr/>
        </p:nvSpPr>
        <p:spPr>
          <a:xfrm>
            <a:off x="1082576" y="4954905"/>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2</a:t>
            </a:r>
            <a:endParaRPr lang="en-US" sz="2624" dirty="0"/>
          </a:p>
        </p:txBody>
      </p:sp>
      <p:sp>
        <p:nvSpPr>
          <p:cNvPr id="15" name="Text 12"/>
          <p:cNvSpPr/>
          <p:nvPr/>
        </p:nvSpPr>
        <p:spPr>
          <a:xfrm>
            <a:off x="2388513" y="4961811"/>
            <a:ext cx="2221944"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Key Takeaways</a:t>
            </a:r>
            <a:endParaRPr lang="en-US" sz="2187" dirty="0"/>
          </a:p>
        </p:txBody>
      </p:sp>
      <p:sp>
        <p:nvSpPr>
          <p:cNvPr id="16" name="Text 13"/>
          <p:cNvSpPr/>
          <p:nvPr/>
        </p:nvSpPr>
        <p:spPr>
          <a:xfrm>
            <a:off x="2388513" y="5442228"/>
            <a:ext cx="7751088" cy="710803"/>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The e-commerce platform contributes to local economic sustainability, reducing migration dependency.</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140</TotalTime>
  <Words>514</Words>
  <Application>Microsoft Office PowerPoint</Application>
  <PresentationFormat>Custom</PresentationFormat>
  <Paragraphs>68</Paragraphs>
  <Slides>8</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-apple-system</vt:lpstr>
      <vt:lpstr>Arial</vt:lpstr>
      <vt:lpstr>Fira Sans</vt:lpstr>
      <vt:lpstr>Inconsolata</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vaishnavi dhyani</cp:lastModifiedBy>
  <cp:revision>9</cp:revision>
  <dcterms:created xsi:type="dcterms:W3CDTF">2024-01-12T02:37:27Z</dcterms:created>
  <dcterms:modified xsi:type="dcterms:W3CDTF">2024-01-13T12:47:48Z</dcterms:modified>
</cp:coreProperties>
</file>